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FD9D8-A862-4D37-9FDE-DF16869689DE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E31A-E25C-4537-A37B-3B0D664927A9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128792" cy="1296143"/>
          </a:xfrm>
        </p:spPr>
        <p:txBody>
          <a:bodyPr/>
          <a:lstStyle/>
          <a:p>
            <a:pPr algn="ctr"/>
            <a:r>
              <a:rPr lang="ru-RU" sz="2400" dirty="0" smtClean="0"/>
              <a:t>Государственное бюджетное дошкольное образовательное учреждение детский сад № 43 комбинированного вида Фрунзенского района Санкт- Петербурга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Презентация опыта работы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7117180" cy="12439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Воспитатели Исполинова Вера Александровна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Ершова Наталья Александровна</a:t>
            </a:r>
          </a:p>
          <a:p>
            <a:r>
              <a:rPr lang="ru-RU" dirty="0" smtClean="0"/>
              <a:t>                    Смирнова Ольга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3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3691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473356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Тема: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dirty="0" smtClean="0"/>
              <a:t>    «</a:t>
            </a:r>
            <a:r>
              <a:rPr lang="ru-RU" dirty="0" err="1"/>
              <a:t>Лепбук</a:t>
            </a:r>
            <a:r>
              <a:rPr lang="ru-RU" dirty="0"/>
              <a:t> как один из видов работы по ознакомлению детей с народно- прикладным искусством».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179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1"/>
            <a:ext cx="7992888" cy="5310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Согласно новым требованиям и целям обучения, которые обозначены в ФГОС ДО, воспитателям детского сада необходимо искать и внедрять в практику своей работы новые интерактивные и более эффективные методические средства и приемы, которые способствуют повышению познавательной активности дошкольников. К ним смело можно отнести </a:t>
            </a:r>
            <a:r>
              <a:rPr lang="ru-RU" sz="2400" i="1" dirty="0" err="1"/>
              <a:t>лэпбук</a:t>
            </a:r>
            <a:r>
              <a:rPr lang="ru-RU" sz="2400" i="1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58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Что такое </a:t>
            </a:r>
            <a:r>
              <a:rPr lang="ru-RU" dirty="0" err="1" smtClean="0"/>
              <a:t>лэпбук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347864" y="836712"/>
            <a:ext cx="3471275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 descr="ÐÐ°ÑÑÐ¸Ð½ÐºÐ¸ Ð¿Ð¾ Ð·Ð°Ð¿ÑÐ¾ÑÑ Ð»ÑÐ¿Ð±ÑÐº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6720"/>
            <a:ext cx="3600648" cy="32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ÐÐ°ÑÑÐ¸Ð½ÐºÐ¸ Ð¿Ð¾ Ð·Ð°Ð¿ÑÐ¾ÑÑ Ð»ÑÐ¿Ð±ÑÐº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831977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Ð°ÑÑÐ¸Ð½ÐºÐ¸ Ð¿Ð¾ Ð·Ð°Ð¿ÑÐ¾ÑÑ Ð»ÑÐ¿Ð±ÑÐ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4104456" cy="302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123080" cy="720080"/>
          </a:xfrm>
        </p:spPr>
        <p:txBody>
          <a:bodyPr/>
          <a:lstStyle/>
          <a:p>
            <a:pPr algn="ctr"/>
            <a:r>
              <a:rPr lang="ru-RU" dirty="0" smtClean="0"/>
              <a:t>Какие бывают </a:t>
            </a:r>
            <a:r>
              <a:rPr lang="ru-RU" dirty="0" err="1" smtClean="0"/>
              <a:t>лэпбуки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08722"/>
            <a:ext cx="3960440" cy="4699372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В </a:t>
            </a:r>
            <a:r>
              <a:rPr lang="ru-RU" u="sng" dirty="0"/>
              <a:t>зависимости от назначения: </a:t>
            </a:r>
            <a:endParaRPr lang="ru-RU" u="sng" dirty="0" smtClean="0"/>
          </a:p>
          <a:p>
            <a:r>
              <a:rPr lang="ru-RU" dirty="0" smtClean="0"/>
              <a:t>учебные</a:t>
            </a:r>
            <a:r>
              <a:rPr lang="ru-RU" dirty="0"/>
              <a:t>; </a:t>
            </a:r>
          </a:p>
          <a:p>
            <a:r>
              <a:rPr lang="ru-RU" dirty="0" smtClean="0"/>
              <a:t>игровые;</a:t>
            </a:r>
          </a:p>
          <a:p>
            <a:r>
              <a:rPr lang="ru-RU" dirty="0" smtClean="0"/>
              <a:t>поздравительные,</a:t>
            </a:r>
          </a:p>
          <a:p>
            <a:r>
              <a:rPr lang="ru-RU" dirty="0" smtClean="0"/>
              <a:t>праздничные;</a:t>
            </a:r>
          </a:p>
          <a:p>
            <a:r>
              <a:rPr lang="ru-RU" dirty="0" smtClean="0"/>
              <a:t>автобиографические </a:t>
            </a:r>
            <a:r>
              <a:rPr lang="ru-RU" dirty="0"/>
              <a:t>(папка-отчет о каком-то важном событии в жизни ребенка)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332656"/>
            <a:ext cx="3469242" cy="505941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В зависимости от формы</a:t>
            </a:r>
            <a:r>
              <a:rPr lang="ru-RU" u="sng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стандартная книжка с двумя разворотами; </a:t>
            </a:r>
          </a:p>
          <a:p>
            <a:r>
              <a:rPr lang="ru-RU" dirty="0" smtClean="0"/>
              <a:t>папка </a:t>
            </a:r>
            <a:r>
              <a:rPr lang="ru-RU" dirty="0"/>
              <a:t>с 3-5 разворотами; </a:t>
            </a:r>
          </a:p>
          <a:p>
            <a:r>
              <a:rPr lang="ru-RU" dirty="0" smtClean="0"/>
              <a:t>книжка-гармошка</a:t>
            </a:r>
            <a:r>
              <a:rPr lang="ru-RU" dirty="0"/>
              <a:t>; </a:t>
            </a:r>
          </a:p>
          <a:p>
            <a:r>
              <a:rPr lang="ru-RU" dirty="0" smtClean="0"/>
              <a:t>фигурная </a:t>
            </a:r>
            <a:r>
              <a:rPr lang="ru-RU" dirty="0"/>
              <a:t>папка.</a:t>
            </a:r>
          </a:p>
        </p:txBody>
      </p:sp>
    </p:spTree>
    <p:extLst>
      <p:ext uri="{BB962C8B-B14F-4D97-AF65-F5344CB8AC3E}">
        <p14:creationId xmlns:p14="http://schemas.microsoft.com/office/powerpoint/2010/main" val="34037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ÑÐ¾ ÑÐ°ÐºÐ¾Ðµ Ð»ÑÐ¿Ð±ÑÐº Ð¿ÑÐµÐ·ÐµÐ½ÑÐ°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590800" cy="1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ÑÑÐ¾ ÑÐ°ÐºÐ¾Ðµ Ð»ÑÐ¿Ð±ÑÐº Ð¿ÑÐµÐ·ÐµÐ½ÑÐ°Ñ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2466975" cy="1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ÑÑÐ¾ ÑÐ°ÐºÐ¾Ðµ Ð»ÑÐ¿Ð±ÑÐº Ð¿ÑÐµÐ·ÐµÐ½ÑÐ°Ñ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65104"/>
            <a:ext cx="2981325" cy="1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ÑÐ¾ ÑÐ°ÐºÐ¾Ðµ Ð»ÑÐ¿Ð±ÑÐº Ð¿ÑÐµÐ·ÐµÐ½ÑÐ°Ñ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1567"/>
            <a:ext cx="2659244" cy="212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Ð°ÑÑÐ¸Ð½ÐºÐ¸ Ð¿Ð¾ Ð·Ð°Ð¿ÑÐ¾ÑÑ ÑÑÐ¾ ÑÐ°ÐºÐ¾Ðµ Ð»ÑÐ¿Ð±ÑÐº Ð¿ÑÐµÐ·ÐµÐ½ÑÐ°ÑÐ¸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15" y="1053481"/>
            <a:ext cx="2836676" cy="22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ÐÐ°ÑÑÐ¸Ð½ÐºÐ¸ Ð¿Ð¾ Ð·Ð°Ð¿ÑÐ¾ÑÑ Ð»ÑÐ¿Ð±ÑÐº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3480"/>
            <a:ext cx="2736304" cy="2295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5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Ð°ÑÑÐ¸Ð½ÐºÐ¸ Ð¿Ð¾ Ð·Ð°Ð¿ÑÐ¾ÑÑ Ð»ÑÐ¿Ð±ÑÐº ÐºÑÐ¿Ð¸ÑÑ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058445" cy="41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47864" y="620688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Покупные </a:t>
            </a:r>
            <a:r>
              <a:rPr lang="ru-RU" dirty="0" err="1" smtClean="0"/>
              <a:t>лэпбуки</a:t>
            </a:r>
            <a:endParaRPr lang="ru-RU" dirty="0"/>
          </a:p>
        </p:txBody>
      </p:sp>
      <p:pic>
        <p:nvPicPr>
          <p:cNvPr id="5" name="Рисунок 4" descr="ÐÐ°ÑÑÐ¸Ð½ÐºÐ¸ Ð¿Ð¾ Ð·Ð°Ð¿ÑÐ¾ÑÑ Ð»ÑÐ¿Ð±ÑÐº ÐºÑÐ¿Ð¸ÑÑ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02505"/>
            <a:ext cx="3572510" cy="476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9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482381" cy="576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" y="359587"/>
            <a:ext cx="4482381" cy="55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9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69"/>
          <p:cNvGrpSpPr/>
          <p:nvPr/>
        </p:nvGrpSpPr>
        <p:grpSpPr>
          <a:xfrm>
            <a:off x="323528" y="1268760"/>
            <a:ext cx="8352928" cy="4866754"/>
            <a:chOff x="0" y="0"/>
            <a:chExt cx="6922770" cy="3930650"/>
          </a:xfrm>
        </p:grpSpPr>
        <p:sp>
          <p:nvSpPr>
            <p:cNvPr id="3" name="Shape 775"/>
            <p:cNvSpPr/>
            <p:nvPr/>
          </p:nvSpPr>
          <p:spPr>
            <a:xfrm>
              <a:off x="50800" y="71120"/>
              <a:ext cx="1558290" cy="1929130"/>
            </a:xfrm>
            <a:custGeom>
              <a:avLst/>
              <a:gdLst/>
              <a:ahLst/>
              <a:cxnLst/>
              <a:rect l="0" t="0" r="0" b="0"/>
              <a:pathLst>
                <a:path w="1558290" h="1929130">
                  <a:moveTo>
                    <a:pt x="1282700" y="0"/>
                  </a:moveTo>
                  <a:lnTo>
                    <a:pt x="1558290" y="1723390"/>
                  </a:lnTo>
                  <a:lnTo>
                    <a:pt x="275590" y="1929130"/>
                  </a:lnTo>
                  <a:lnTo>
                    <a:pt x="0" y="205740"/>
                  </a:lnTo>
                  <a:lnTo>
                    <a:pt x="12827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776"/>
            <p:cNvSpPr/>
            <p:nvPr/>
          </p:nvSpPr>
          <p:spPr>
            <a:xfrm>
              <a:off x="0" y="20320"/>
              <a:ext cx="1659890" cy="2030730"/>
            </a:xfrm>
            <a:custGeom>
              <a:avLst/>
              <a:gdLst/>
              <a:ahLst/>
              <a:cxnLst/>
              <a:rect l="0" t="0" r="0" b="0"/>
              <a:pathLst>
                <a:path w="1659890" h="2030730">
                  <a:moveTo>
                    <a:pt x="0" y="219710"/>
                  </a:moveTo>
                  <a:lnTo>
                    <a:pt x="1370330" y="0"/>
                  </a:lnTo>
                  <a:lnTo>
                    <a:pt x="1659890" y="1811020"/>
                  </a:lnTo>
                  <a:lnTo>
                    <a:pt x="289560" y="2030730"/>
                  </a:lnTo>
                  <a:lnTo>
                    <a:pt x="0" y="21971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" name="Picture 77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800" y="52070"/>
              <a:ext cx="1558290" cy="1929130"/>
            </a:xfrm>
            <a:prstGeom prst="rect">
              <a:avLst/>
            </a:prstGeom>
          </p:spPr>
        </p:pic>
        <p:sp>
          <p:nvSpPr>
            <p:cNvPr id="6" name="Shape 778"/>
            <p:cNvSpPr/>
            <p:nvPr/>
          </p:nvSpPr>
          <p:spPr>
            <a:xfrm>
              <a:off x="0" y="2540"/>
              <a:ext cx="1659890" cy="2029460"/>
            </a:xfrm>
            <a:custGeom>
              <a:avLst/>
              <a:gdLst/>
              <a:ahLst/>
              <a:cxnLst/>
              <a:rect l="0" t="0" r="0" b="0"/>
              <a:pathLst>
                <a:path w="1659890" h="2029460">
                  <a:moveTo>
                    <a:pt x="0" y="219710"/>
                  </a:moveTo>
                  <a:lnTo>
                    <a:pt x="1370330" y="0"/>
                  </a:lnTo>
                  <a:lnTo>
                    <a:pt x="1659890" y="1811020"/>
                  </a:lnTo>
                  <a:lnTo>
                    <a:pt x="289560" y="2029460"/>
                  </a:lnTo>
                  <a:lnTo>
                    <a:pt x="0" y="21971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B0F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7" name="Picture 77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12520" y="1695450"/>
              <a:ext cx="1428750" cy="1929130"/>
            </a:xfrm>
            <a:prstGeom prst="rect">
              <a:avLst/>
            </a:prstGeom>
          </p:spPr>
        </p:pic>
        <p:sp>
          <p:nvSpPr>
            <p:cNvPr id="8" name="Shape 4609"/>
            <p:cNvSpPr/>
            <p:nvPr/>
          </p:nvSpPr>
          <p:spPr>
            <a:xfrm>
              <a:off x="1112520" y="1714500"/>
              <a:ext cx="1427480" cy="1927860"/>
            </a:xfrm>
            <a:custGeom>
              <a:avLst/>
              <a:gdLst/>
              <a:ahLst/>
              <a:cxnLst/>
              <a:rect l="0" t="0" r="0" b="0"/>
              <a:pathLst>
                <a:path w="1427480" h="1927860">
                  <a:moveTo>
                    <a:pt x="0" y="0"/>
                  </a:moveTo>
                  <a:lnTo>
                    <a:pt x="1427480" y="0"/>
                  </a:lnTo>
                  <a:lnTo>
                    <a:pt x="1427480" y="1927860"/>
                  </a:lnTo>
                  <a:lnTo>
                    <a:pt x="0" y="19278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781"/>
            <p:cNvSpPr/>
            <p:nvPr/>
          </p:nvSpPr>
          <p:spPr>
            <a:xfrm>
              <a:off x="1068070" y="1670050"/>
              <a:ext cx="1517650" cy="2018030"/>
            </a:xfrm>
            <a:custGeom>
              <a:avLst/>
              <a:gdLst/>
              <a:ahLst/>
              <a:cxnLst/>
              <a:rect l="0" t="0" r="0" b="0"/>
              <a:pathLst>
                <a:path w="1517650" h="2018030">
                  <a:moveTo>
                    <a:pt x="0" y="0"/>
                  </a:moveTo>
                  <a:lnTo>
                    <a:pt x="1517650" y="0"/>
                  </a:lnTo>
                  <a:lnTo>
                    <a:pt x="1517650" y="2018030"/>
                  </a:lnTo>
                  <a:lnTo>
                    <a:pt x="0" y="2018030"/>
                  </a:lnTo>
                  <a:lnTo>
                    <a:pt x="0" y="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0" name="Picture 78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12520" y="1695450"/>
              <a:ext cx="1428750" cy="1929130"/>
            </a:xfrm>
            <a:prstGeom prst="rect">
              <a:avLst/>
            </a:prstGeom>
          </p:spPr>
        </p:pic>
        <p:sp>
          <p:nvSpPr>
            <p:cNvPr id="11" name="Shape 783"/>
            <p:cNvSpPr/>
            <p:nvPr/>
          </p:nvSpPr>
          <p:spPr>
            <a:xfrm>
              <a:off x="1068070" y="1652270"/>
              <a:ext cx="1517650" cy="2016760"/>
            </a:xfrm>
            <a:custGeom>
              <a:avLst/>
              <a:gdLst/>
              <a:ahLst/>
              <a:cxnLst/>
              <a:rect l="0" t="0" r="0" b="0"/>
              <a:pathLst>
                <a:path w="1517650" h="2016760">
                  <a:moveTo>
                    <a:pt x="0" y="0"/>
                  </a:moveTo>
                  <a:lnTo>
                    <a:pt x="1517650" y="0"/>
                  </a:lnTo>
                  <a:lnTo>
                    <a:pt x="1517650" y="2016760"/>
                  </a:lnTo>
                  <a:lnTo>
                    <a:pt x="0" y="2016760"/>
                  </a:lnTo>
                  <a:lnTo>
                    <a:pt x="0" y="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B0F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784"/>
            <p:cNvSpPr/>
            <p:nvPr/>
          </p:nvSpPr>
          <p:spPr>
            <a:xfrm>
              <a:off x="2040890" y="142240"/>
              <a:ext cx="1717040" cy="2122170"/>
            </a:xfrm>
            <a:custGeom>
              <a:avLst/>
              <a:gdLst/>
              <a:ahLst/>
              <a:cxnLst/>
              <a:rect l="0" t="0" r="0" b="0"/>
              <a:pathLst>
                <a:path w="1717040" h="2122170">
                  <a:moveTo>
                    <a:pt x="276860" y="0"/>
                  </a:moveTo>
                  <a:lnTo>
                    <a:pt x="1717040" y="208280"/>
                  </a:lnTo>
                  <a:lnTo>
                    <a:pt x="1440180" y="2122170"/>
                  </a:lnTo>
                  <a:lnTo>
                    <a:pt x="0" y="1913890"/>
                  </a:lnTo>
                  <a:lnTo>
                    <a:pt x="2768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785"/>
            <p:cNvSpPr/>
            <p:nvPr/>
          </p:nvSpPr>
          <p:spPr>
            <a:xfrm>
              <a:off x="1990090" y="92710"/>
              <a:ext cx="1818640" cy="2221230"/>
            </a:xfrm>
            <a:custGeom>
              <a:avLst/>
              <a:gdLst/>
              <a:ahLst/>
              <a:cxnLst/>
              <a:rect l="0" t="0" r="0" b="0"/>
              <a:pathLst>
                <a:path w="1818640" h="2221230">
                  <a:moveTo>
                    <a:pt x="289560" y="0"/>
                  </a:moveTo>
                  <a:lnTo>
                    <a:pt x="1818640" y="220980"/>
                  </a:lnTo>
                  <a:lnTo>
                    <a:pt x="1527810" y="2221230"/>
                  </a:lnTo>
                  <a:lnTo>
                    <a:pt x="0" y="2000250"/>
                  </a:lnTo>
                  <a:lnTo>
                    <a:pt x="289560" y="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4" name="Picture 78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040890" y="124460"/>
              <a:ext cx="1717040" cy="2120900"/>
            </a:xfrm>
            <a:prstGeom prst="rect">
              <a:avLst/>
            </a:prstGeom>
          </p:spPr>
        </p:pic>
        <p:sp>
          <p:nvSpPr>
            <p:cNvPr id="15" name="Shape 787"/>
            <p:cNvSpPr/>
            <p:nvPr/>
          </p:nvSpPr>
          <p:spPr>
            <a:xfrm>
              <a:off x="1990090" y="73660"/>
              <a:ext cx="1818640" cy="2222500"/>
            </a:xfrm>
            <a:custGeom>
              <a:avLst/>
              <a:gdLst/>
              <a:ahLst/>
              <a:cxnLst/>
              <a:rect l="0" t="0" r="0" b="0"/>
              <a:pathLst>
                <a:path w="1818640" h="2222500">
                  <a:moveTo>
                    <a:pt x="289560" y="0"/>
                  </a:moveTo>
                  <a:lnTo>
                    <a:pt x="1818640" y="222250"/>
                  </a:lnTo>
                  <a:lnTo>
                    <a:pt x="1527810" y="2222500"/>
                  </a:lnTo>
                  <a:lnTo>
                    <a:pt x="0" y="2001520"/>
                  </a:lnTo>
                  <a:lnTo>
                    <a:pt x="289560" y="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B0F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788"/>
            <p:cNvSpPr/>
            <p:nvPr/>
          </p:nvSpPr>
          <p:spPr>
            <a:xfrm>
              <a:off x="2754630" y="1785620"/>
              <a:ext cx="1785620" cy="2092960"/>
            </a:xfrm>
            <a:custGeom>
              <a:avLst/>
              <a:gdLst/>
              <a:ahLst/>
              <a:cxnLst/>
              <a:rect l="0" t="0" r="0" b="0"/>
              <a:pathLst>
                <a:path w="1785620" h="2092960">
                  <a:moveTo>
                    <a:pt x="1450340" y="0"/>
                  </a:moveTo>
                  <a:lnTo>
                    <a:pt x="1785620" y="1827530"/>
                  </a:lnTo>
                  <a:lnTo>
                    <a:pt x="336550" y="2092960"/>
                  </a:lnTo>
                  <a:lnTo>
                    <a:pt x="0" y="266700"/>
                  </a:lnTo>
                  <a:lnTo>
                    <a:pt x="14503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789"/>
            <p:cNvSpPr/>
            <p:nvPr/>
          </p:nvSpPr>
          <p:spPr>
            <a:xfrm>
              <a:off x="2703830" y="1733550"/>
              <a:ext cx="1888490" cy="2197100"/>
            </a:xfrm>
            <a:custGeom>
              <a:avLst/>
              <a:gdLst/>
              <a:ahLst/>
              <a:cxnLst/>
              <a:rect l="0" t="0" r="0" b="0"/>
              <a:pathLst>
                <a:path w="1888490" h="2197100">
                  <a:moveTo>
                    <a:pt x="0" y="283210"/>
                  </a:moveTo>
                  <a:lnTo>
                    <a:pt x="1536700" y="0"/>
                  </a:lnTo>
                  <a:lnTo>
                    <a:pt x="1888490" y="1915160"/>
                  </a:lnTo>
                  <a:lnTo>
                    <a:pt x="351790" y="2197100"/>
                  </a:lnTo>
                  <a:lnTo>
                    <a:pt x="0" y="28321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8" name="Picture 79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754630" y="1767840"/>
              <a:ext cx="1785620" cy="2092960"/>
            </a:xfrm>
            <a:prstGeom prst="rect">
              <a:avLst/>
            </a:prstGeom>
          </p:spPr>
        </p:pic>
        <p:sp>
          <p:nvSpPr>
            <p:cNvPr id="19" name="Shape 791"/>
            <p:cNvSpPr/>
            <p:nvPr/>
          </p:nvSpPr>
          <p:spPr>
            <a:xfrm>
              <a:off x="2703830" y="1715770"/>
              <a:ext cx="1888490" cy="2197100"/>
            </a:xfrm>
            <a:custGeom>
              <a:avLst/>
              <a:gdLst/>
              <a:ahLst/>
              <a:cxnLst/>
              <a:rect l="0" t="0" r="0" b="0"/>
              <a:pathLst>
                <a:path w="1888490" h="2197100">
                  <a:moveTo>
                    <a:pt x="0" y="283210"/>
                  </a:moveTo>
                  <a:lnTo>
                    <a:pt x="1536700" y="0"/>
                  </a:lnTo>
                  <a:lnTo>
                    <a:pt x="1888490" y="1915160"/>
                  </a:lnTo>
                  <a:lnTo>
                    <a:pt x="351790" y="2197100"/>
                  </a:lnTo>
                  <a:lnTo>
                    <a:pt x="0" y="28321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B0F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792"/>
            <p:cNvSpPr/>
            <p:nvPr/>
          </p:nvSpPr>
          <p:spPr>
            <a:xfrm>
              <a:off x="3755390" y="71120"/>
              <a:ext cx="1803400" cy="2227580"/>
            </a:xfrm>
            <a:custGeom>
              <a:avLst/>
              <a:gdLst/>
              <a:ahLst/>
              <a:cxnLst/>
              <a:rect l="0" t="0" r="0" b="0"/>
              <a:pathLst>
                <a:path w="1803400" h="2227580">
                  <a:moveTo>
                    <a:pt x="1352550" y="0"/>
                  </a:moveTo>
                  <a:lnTo>
                    <a:pt x="1803400" y="1906270"/>
                  </a:lnTo>
                  <a:lnTo>
                    <a:pt x="452120" y="2227580"/>
                  </a:lnTo>
                  <a:lnTo>
                    <a:pt x="0" y="321310"/>
                  </a:lnTo>
                  <a:lnTo>
                    <a:pt x="13525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793"/>
            <p:cNvSpPr/>
            <p:nvPr/>
          </p:nvSpPr>
          <p:spPr>
            <a:xfrm>
              <a:off x="3702050" y="17780"/>
              <a:ext cx="1911350" cy="2334260"/>
            </a:xfrm>
            <a:custGeom>
              <a:avLst/>
              <a:gdLst/>
              <a:ahLst/>
              <a:cxnLst/>
              <a:rect l="0" t="0" r="0" b="0"/>
              <a:pathLst>
                <a:path w="1911350" h="2334260">
                  <a:moveTo>
                    <a:pt x="0" y="341630"/>
                  </a:moveTo>
                  <a:lnTo>
                    <a:pt x="1438910" y="0"/>
                  </a:lnTo>
                  <a:lnTo>
                    <a:pt x="1911350" y="1992630"/>
                  </a:lnTo>
                  <a:lnTo>
                    <a:pt x="472440" y="2334260"/>
                  </a:lnTo>
                  <a:lnTo>
                    <a:pt x="0" y="34163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2" name="Picture 79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55390" y="52070"/>
              <a:ext cx="1803400" cy="2227580"/>
            </a:xfrm>
            <a:prstGeom prst="rect">
              <a:avLst/>
            </a:prstGeom>
          </p:spPr>
        </p:pic>
        <p:sp>
          <p:nvSpPr>
            <p:cNvPr id="23" name="Shape 795"/>
            <p:cNvSpPr/>
            <p:nvPr/>
          </p:nvSpPr>
          <p:spPr>
            <a:xfrm>
              <a:off x="3702050" y="0"/>
              <a:ext cx="1911350" cy="2334260"/>
            </a:xfrm>
            <a:custGeom>
              <a:avLst/>
              <a:gdLst/>
              <a:ahLst/>
              <a:cxnLst/>
              <a:rect l="0" t="0" r="0" b="0"/>
              <a:pathLst>
                <a:path w="1911350" h="2334260">
                  <a:moveTo>
                    <a:pt x="0" y="340360"/>
                  </a:moveTo>
                  <a:lnTo>
                    <a:pt x="1438910" y="0"/>
                  </a:lnTo>
                  <a:lnTo>
                    <a:pt x="1911350" y="1992630"/>
                  </a:lnTo>
                  <a:lnTo>
                    <a:pt x="472440" y="2334260"/>
                  </a:lnTo>
                  <a:lnTo>
                    <a:pt x="0" y="34036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B0F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796"/>
            <p:cNvSpPr/>
            <p:nvPr/>
          </p:nvSpPr>
          <p:spPr>
            <a:xfrm>
              <a:off x="5041900" y="1357630"/>
              <a:ext cx="1827530" cy="2202180"/>
            </a:xfrm>
            <a:custGeom>
              <a:avLst/>
              <a:gdLst/>
              <a:ahLst/>
              <a:cxnLst/>
              <a:rect l="0" t="0" r="0" b="0"/>
              <a:pathLst>
                <a:path w="1827530" h="2202180">
                  <a:moveTo>
                    <a:pt x="433070" y="0"/>
                  </a:moveTo>
                  <a:lnTo>
                    <a:pt x="1827530" y="321310"/>
                  </a:lnTo>
                  <a:lnTo>
                    <a:pt x="1394460" y="2202180"/>
                  </a:lnTo>
                  <a:lnTo>
                    <a:pt x="0" y="1880870"/>
                  </a:lnTo>
                  <a:lnTo>
                    <a:pt x="4330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797"/>
            <p:cNvSpPr/>
            <p:nvPr/>
          </p:nvSpPr>
          <p:spPr>
            <a:xfrm>
              <a:off x="4987290" y="1304290"/>
              <a:ext cx="1935480" cy="2308860"/>
            </a:xfrm>
            <a:custGeom>
              <a:avLst/>
              <a:gdLst/>
              <a:ahLst/>
              <a:cxnLst/>
              <a:rect l="0" t="0" r="0" b="0"/>
              <a:pathLst>
                <a:path w="1935480" h="2308860">
                  <a:moveTo>
                    <a:pt x="453390" y="0"/>
                  </a:moveTo>
                  <a:lnTo>
                    <a:pt x="1935480" y="340360"/>
                  </a:lnTo>
                  <a:lnTo>
                    <a:pt x="1482090" y="2308860"/>
                  </a:lnTo>
                  <a:lnTo>
                    <a:pt x="0" y="1967230"/>
                  </a:lnTo>
                  <a:lnTo>
                    <a:pt x="453390" y="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6" name="Picture 79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041900" y="1338580"/>
              <a:ext cx="1827530" cy="2202180"/>
            </a:xfrm>
            <a:prstGeom prst="rect">
              <a:avLst/>
            </a:prstGeom>
          </p:spPr>
        </p:pic>
        <p:sp>
          <p:nvSpPr>
            <p:cNvPr id="27" name="Shape 799"/>
            <p:cNvSpPr/>
            <p:nvPr/>
          </p:nvSpPr>
          <p:spPr>
            <a:xfrm>
              <a:off x="4987290" y="1286510"/>
              <a:ext cx="1935480" cy="2308860"/>
            </a:xfrm>
            <a:custGeom>
              <a:avLst/>
              <a:gdLst/>
              <a:ahLst/>
              <a:cxnLst/>
              <a:rect l="0" t="0" r="0" b="0"/>
              <a:pathLst>
                <a:path w="1935480" h="2308860">
                  <a:moveTo>
                    <a:pt x="453390" y="0"/>
                  </a:moveTo>
                  <a:lnTo>
                    <a:pt x="1935480" y="340360"/>
                  </a:lnTo>
                  <a:lnTo>
                    <a:pt x="1482090" y="2308860"/>
                  </a:lnTo>
                  <a:lnTo>
                    <a:pt x="0" y="1967230"/>
                  </a:lnTo>
                  <a:lnTo>
                    <a:pt x="453390" y="0"/>
                  </a:lnTo>
                  <a:close/>
                </a:path>
              </a:pathLst>
            </a:custGeom>
            <a:ln w="88774" cap="flat">
              <a:miter lim="100000"/>
            </a:ln>
          </p:spPr>
          <p:style>
            <a:lnRef idx="1">
              <a:srgbClr val="00B0F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87624" y="243978"/>
            <a:ext cx="7056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кармашков для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2302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163</TotalTime>
  <Words>137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Государственное бюджетное дошкольное образовательное учреждение детский сад № 43 комбинированного вида Фрунзенского района Санкт- Петербурга   Презентация опыта работы </vt:lpstr>
      <vt:lpstr> Тема:      «Лепбук как один из видов работы по ознакомлению детей с народно- прикладным искусством». </vt:lpstr>
      <vt:lpstr>Презентация PowerPoint</vt:lpstr>
      <vt:lpstr>Что такое лэпбук?</vt:lpstr>
      <vt:lpstr>Какие бывают лэпбуки?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Люди</cp:lastModifiedBy>
  <cp:revision>12</cp:revision>
  <dcterms:created xsi:type="dcterms:W3CDTF">2018-11-20T19:34:58Z</dcterms:created>
  <dcterms:modified xsi:type="dcterms:W3CDTF">2018-12-15T12:47:17Z</dcterms:modified>
</cp:coreProperties>
</file>